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87" r:id="rId2"/>
    <p:sldId id="277" r:id="rId3"/>
    <p:sldId id="278" r:id="rId4"/>
    <p:sldId id="258" r:id="rId5"/>
    <p:sldId id="293" r:id="rId6"/>
    <p:sldId id="292" r:id="rId7"/>
    <p:sldId id="290" r:id="rId8"/>
    <p:sldId id="261" r:id="rId9"/>
    <p:sldId id="262" r:id="rId10"/>
    <p:sldId id="285" r:id="rId11"/>
    <p:sldId id="263" r:id="rId12"/>
    <p:sldId id="286" r:id="rId13"/>
    <p:sldId id="264" r:id="rId14"/>
    <p:sldId id="266" r:id="rId15"/>
    <p:sldId id="275" r:id="rId16"/>
    <p:sldId id="288" r:id="rId17"/>
    <p:sldId id="289" r:id="rId18"/>
    <p:sldId id="282" r:id="rId19"/>
    <p:sldId id="283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8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20DAAA-5CD7-454A-804A-4A62824A8423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6E5C05-00B6-449E-A718-C6FF257AD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78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B59386-AB26-4B0F-9D11-9D44DB7EA9A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78F4A0-5703-4E29-A0C8-AC34DC20CD4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352DE7-C2B8-4965-B4C3-53B7EF17E85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16A12E-EB0C-486C-8D66-E6BAED0166AC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76DF46-EA0A-4433-9F7B-22DC1A1C1E1B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F8678C-7335-436D-A867-94452CC9B5CA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064FED-C77A-4EB8-B3F3-34D478FB5D58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E21781-A80A-45E7-A003-58AC0BC6773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0FF604-E714-4514-9E16-3E398CD2FDBD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3C3584-7FA1-45A6-9A22-E94A2B367B51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86091B-0C88-4F3B-B24B-7A77FC425749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BB5F03-F882-4F27-8EC5-454659D12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3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E154-4CEA-497B-90B1-D2EE3735189F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6CCB-9B51-48D0-AA5A-5F366FB3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6BC6-DE95-45D4-B3DF-97FC885AE29F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4098E-96F8-41B7-855D-7D38E54C3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2"/>
            <a:ext cx="4038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CF9F-0F70-4C57-9AF3-30C4C4AAB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0FD2-57A0-495F-BF90-F208ABA27C48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7E8B8-75AE-44FC-8FAF-246D5CEED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40CF7F-B9D5-4692-9898-2BE48CD3336F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92755D-D39A-4FF2-B51D-C13B7C8A9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2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1076-7162-4E20-A64A-2CC2D9A0BD74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0DB89-EAD9-4133-AF0D-D2AAE706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A26644D-7A79-4387-9B50-C3E0300EA7F2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C22F10-A15B-4E66-822E-E06599EF5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8613-5CDD-4A74-9653-1D78EC70A646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20AA-2A4E-4F59-B731-EBFFD8F29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32753B-268F-4B10-A43E-F2DD2A01523F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E6E9E-4D00-412F-A403-179F79017C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0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7A6B23-E4C1-45D9-86B1-F661204FE185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BD493D-EFE7-4243-8B22-90B5A3F64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4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F5ED1F-CD2D-47CC-B049-80B1B0B809DB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E94A68-780F-498C-9F53-1260E3AD0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9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B2B85B0-6B11-494E-B618-E2D06DE87B51}" type="datetimeFigureOut">
              <a:rPr lang="en-US"/>
              <a:pPr>
                <a:defRPr/>
              </a:pPr>
              <a:t>16/03/2020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4341E5-B143-40F0-85CE-9903C8E71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0" r:id="rId2"/>
    <p:sldLayoutId id="2147483726" r:id="rId3"/>
    <p:sldLayoutId id="2147483721" r:id="rId4"/>
    <p:sldLayoutId id="2147483727" r:id="rId5"/>
    <p:sldLayoutId id="2147483722" r:id="rId6"/>
    <p:sldLayoutId id="2147483728" r:id="rId7"/>
    <p:sldLayoutId id="2147483729" r:id="rId8"/>
    <p:sldLayoutId id="2147483730" r:id="rId9"/>
    <p:sldLayoutId id="2147483723" r:id="rId10"/>
    <p:sldLayoutId id="2147483724" r:id="rId11"/>
    <p:sldLayoutId id="214748373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428625" y="762000"/>
            <a:ext cx="8229600" cy="584200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3124200"/>
            <a:ext cx="8686800" cy="1066800"/>
          </a:xfrm>
        </p:spPr>
        <p:txBody>
          <a:bodyPr/>
          <a:lstStyle/>
          <a:p>
            <a:pPr marL="400050" lvl="1" indent="0" algn="ctr">
              <a:buFont typeface="Verdana" pitchFamily="34" charset="0"/>
              <a:buNone/>
            </a:pPr>
            <a:r>
              <a:rPr lang="en-US" sz="4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lệnh của Logo</a:t>
            </a:r>
          </a:p>
          <a:p>
            <a:pPr marL="400050" lvl="1" indent="0">
              <a:buFont typeface="Verdana" pitchFamily="34" charset="0"/>
              <a:buNone/>
            </a:pPr>
            <a:endParaRPr lang="en-US" sz="3200" smtClean="0"/>
          </a:p>
          <a:p>
            <a:pPr marL="400050" lvl="1" indent="0">
              <a:buFont typeface="Verdana" pitchFamily="34" charset="0"/>
              <a:buNone/>
            </a:pPr>
            <a:endParaRPr lang="en-US" smtClean="0"/>
          </a:p>
        </p:txBody>
      </p:sp>
      <p:grpSp>
        <p:nvGrpSpPr>
          <p:cNvPr id="10244" name="Group 2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0" y="0"/>
            <a:chExt cx="5760" cy="4320"/>
          </a:xfrm>
        </p:grpSpPr>
        <p:pic>
          <p:nvPicPr>
            <p:cNvPr id="10246" name="Picture 3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-48" y="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4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45161" flipH="1">
              <a:off x="5040" y="0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5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96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6" descr="Picture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63479" flipH="1">
              <a:off x="5088" y="3648"/>
              <a:ext cx="720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Line 7"/>
            <p:cNvSpPr>
              <a:spLocks noChangeShapeType="1"/>
            </p:cNvSpPr>
            <p:nvPr/>
          </p:nvSpPr>
          <p:spPr bwMode="auto">
            <a:xfrm>
              <a:off x="60" y="768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8"/>
            <p:cNvSpPr>
              <a:spLocks noChangeShapeType="1"/>
            </p:cNvSpPr>
            <p:nvPr/>
          </p:nvSpPr>
          <p:spPr bwMode="auto">
            <a:xfrm>
              <a:off x="5700" y="672"/>
              <a:ext cx="0" cy="2880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9"/>
            <p:cNvSpPr>
              <a:spLocks noChangeShapeType="1"/>
            </p:cNvSpPr>
            <p:nvPr/>
          </p:nvSpPr>
          <p:spPr bwMode="auto">
            <a:xfrm flipV="1">
              <a:off x="720" y="4245"/>
              <a:ext cx="4367" cy="15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0"/>
            <p:cNvSpPr>
              <a:spLocks noChangeShapeType="1"/>
            </p:cNvSpPr>
            <p:nvPr/>
          </p:nvSpPr>
          <p:spPr bwMode="auto">
            <a:xfrm flipV="1">
              <a:off x="672" y="63"/>
              <a:ext cx="4360" cy="6"/>
            </a:xfrm>
            <a:prstGeom prst="line">
              <a:avLst/>
            </a:prstGeom>
            <a:noFill/>
            <a:ln w="127000" cmpd="tri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82563" y="1524000"/>
            <a:ext cx="86868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 fontAlgn="auto">
              <a:spcAft>
                <a:spcPts val="0"/>
              </a:spcAft>
              <a:defRPr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?.</a:t>
            </a:r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dirty="0" smtClean="0"/>
          </a:p>
          <a:p>
            <a:pPr marL="40005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/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974013" cy="2743200"/>
          </a:xfrm>
        </p:spPr>
        <p:txBody>
          <a:bodyPr>
            <a:normAutofit lnSpcReduction="1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 . HOẠT ĐỘNG THỰC HÀNH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26248" r="60811" b="60904"/>
          <a:stretch>
            <a:fillRect/>
          </a:stretch>
        </p:blipFill>
        <p:spPr bwMode="auto">
          <a:xfrm>
            <a:off x="3352800" y="3352800"/>
            <a:ext cx="22098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684713" y="3802063"/>
            <a:ext cx="685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300"/>
              <a:t>20</a:t>
            </a:r>
          </a:p>
        </p:txBody>
      </p: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545013" y="5345113"/>
            <a:ext cx="685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23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76375" y="393700"/>
            <a:ext cx="7497763" cy="1143000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371600"/>
            <a:ext cx="8228012" cy="274320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HOẠT ĐỘNG THỰC HÀNH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2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0" t="26213" r="60300" b="61314"/>
          <a:stretch>
            <a:fillRect/>
          </a:stretch>
        </p:blipFill>
        <p:spPr bwMode="auto">
          <a:xfrm>
            <a:off x="3189288" y="3309938"/>
            <a:ext cx="210343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042988" y="5516563"/>
            <a:ext cx="80660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lvl="1"/>
            <a:r>
              <a:rPr lang="en-US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  <a:p>
            <a:pPr marL="0" lvl="1"/>
            <a:endParaRPr lang="en-US" sz="1600" b="1"/>
          </a:p>
          <a:p>
            <a:pPr marL="0" lvl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FD 20 PU FD 10 PD FD 20 PU FD 10 PD FD 20 PU HOME</a:t>
            </a:r>
          </a:p>
          <a:p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258888" y="1044575"/>
            <a:ext cx="7499350" cy="584200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3086100" y="3538538"/>
            <a:ext cx="3276600" cy="3157537"/>
            <a:chOff x="2971800" y="2982875"/>
            <a:chExt cx="3276600" cy="3157541"/>
          </a:xfrm>
        </p:grpSpPr>
        <p:pic>
          <p:nvPicPr>
            <p:cNvPr id="215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1" t="21376" r="54675" b="49120"/>
            <a:stretch>
              <a:fillRect/>
            </a:stretch>
          </p:blipFill>
          <p:spPr bwMode="auto">
            <a:xfrm>
              <a:off x="2971800" y="2982875"/>
              <a:ext cx="3276600" cy="315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4"/>
            <p:cNvSpPr txBox="1">
              <a:spLocks noChangeArrowheads="1"/>
            </p:cNvSpPr>
            <p:nvPr/>
          </p:nvSpPr>
          <p:spPr bwMode="auto">
            <a:xfrm>
              <a:off x="3958496" y="4899853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3213279" y="3696031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1513" name="TextBox 8"/>
            <p:cNvSpPr txBox="1">
              <a:spLocks noChangeArrowheads="1"/>
            </p:cNvSpPr>
            <p:nvPr/>
          </p:nvSpPr>
          <p:spPr bwMode="auto">
            <a:xfrm>
              <a:off x="4991100" y="557426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1514" name="TextBox 9"/>
            <p:cNvSpPr txBox="1">
              <a:spLocks noChangeArrowheads="1"/>
            </p:cNvSpPr>
            <p:nvPr/>
          </p:nvSpPr>
          <p:spPr bwMode="auto">
            <a:xfrm>
              <a:off x="4457163" y="3320534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200</a:t>
              </a:r>
            </a:p>
          </p:txBody>
        </p:sp>
        <p:sp>
          <p:nvSpPr>
            <p:cNvPr id="21515" name="TextBox 10"/>
            <p:cNvSpPr txBox="1">
              <a:spLocks noChangeArrowheads="1"/>
            </p:cNvSpPr>
            <p:nvPr/>
          </p:nvSpPr>
          <p:spPr bwMode="auto">
            <a:xfrm>
              <a:off x="5391150" y="4376979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200</a:t>
              </a:r>
            </a:p>
          </p:txBody>
        </p:sp>
      </p:grp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93713" y="2090738"/>
            <a:ext cx="8686800" cy="1447800"/>
          </a:xfrm>
        </p:spPr>
        <p:txBody>
          <a:bodyPr>
            <a:normAutofit fontScale="9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HOẠT ĐỘNG THỰC HÀNH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	</a:t>
            </a:r>
            <a:endParaRPr lang="en-US" dirty="0" smtClean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74725" y="1187450"/>
            <a:ext cx="7497763" cy="585788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349500"/>
            <a:ext cx="8686800" cy="1447800"/>
          </a:xfrm>
        </p:spPr>
        <p:txBody>
          <a:bodyPr>
            <a:normAutofit fontScale="9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HOẠT ĐỘNG THỰC HÀNH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	</a:t>
            </a:r>
            <a:endParaRPr lang="en-US" dirty="0" smtClean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grpSp>
        <p:nvGrpSpPr>
          <p:cNvPr id="22532" name="Group 1"/>
          <p:cNvGrpSpPr>
            <a:grpSpLocks/>
          </p:cNvGrpSpPr>
          <p:nvPr/>
        </p:nvGrpSpPr>
        <p:grpSpPr bwMode="auto">
          <a:xfrm>
            <a:off x="2971800" y="3689350"/>
            <a:ext cx="3276600" cy="3157538"/>
            <a:chOff x="2971800" y="2982875"/>
            <a:chExt cx="3276600" cy="3157541"/>
          </a:xfrm>
        </p:grpSpPr>
        <p:pic>
          <p:nvPicPr>
            <p:cNvPr id="2253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1" t="21376" r="54675" b="49120"/>
            <a:stretch>
              <a:fillRect/>
            </a:stretch>
          </p:blipFill>
          <p:spPr bwMode="auto">
            <a:xfrm>
              <a:off x="2971800" y="2982875"/>
              <a:ext cx="3276600" cy="3157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Box 4"/>
            <p:cNvSpPr txBox="1">
              <a:spLocks noChangeArrowheads="1"/>
            </p:cNvSpPr>
            <p:nvPr/>
          </p:nvSpPr>
          <p:spPr bwMode="auto">
            <a:xfrm>
              <a:off x="3958496" y="4899853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2536" name="TextBox 7"/>
            <p:cNvSpPr txBox="1">
              <a:spLocks noChangeArrowheads="1"/>
            </p:cNvSpPr>
            <p:nvPr/>
          </p:nvSpPr>
          <p:spPr bwMode="auto">
            <a:xfrm>
              <a:off x="3213279" y="3696031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2537" name="TextBox 8"/>
            <p:cNvSpPr txBox="1">
              <a:spLocks noChangeArrowheads="1"/>
            </p:cNvSpPr>
            <p:nvPr/>
          </p:nvSpPr>
          <p:spPr bwMode="auto">
            <a:xfrm>
              <a:off x="4991100" y="5574268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4457163" y="3320534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200</a:t>
              </a:r>
            </a:p>
          </p:txBody>
        </p:sp>
        <p:sp>
          <p:nvSpPr>
            <p:cNvPr id="22539" name="TextBox 10"/>
            <p:cNvSpPr txBox="1">
              <a:spLocks noChangeArrowheads="1"/>
            </p:cNvSpPr>
            <p:nvPr/>
          </p:nvSpPr>
          <p:spPr bwMode="auto">
            <a:xfrm>
              <a:off x="5391150" y="4376979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200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17638" y="742950"/>
            <a:ext cx="7497762" cy="584200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555" name="Group 5"/>
          <p:cNvGrpSpPr>
            <a:grpSpLocks/>
          </p:cNvGrpSpPr>
          <p:nvPr/>
        </p:nvGrpSpPr>
        <p:grpSpPr bwMode="auto">
          <a:xfrm>
            <a:off x="3989388" y="2549525"/>
            <a:ext cx="2971800" cy="2863850"/>
            <a:chOff x="2590800" y="3768144"/>
            <a:chExt cx="2971800" cy="2863816"/>
          </a:xfrm>
        </p:grpSpPr>
        <p:pic>
          <p:nvPicPr>
            <p:cNvPr id="2355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11" t="21376" r="54675" b="49120"/>
            <a:stretch>
              <a:fillRect/>
            </a:stretch>
          </p:blipFill>
          <p:spPr bwMode="auto">
            <a:xfrm>
              <a:off x="2590800" y="3768144"/>
              <a:ext cx="2971800" cy="2863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3401632" y="5473659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3561" name="TextBox 7"/>
            <p:cNvSpPr txBox="1">
              <a:spLocks noChangeArrowheads="1"/>
            </p:cNvSpPr>
            <p:nvPr/>
          </p:nvSpPr>
          <p:spPr bwMode="auto">
            <a:xfrm>
              <a:off x="2792032" y="4444354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3562" name="TextBox 8"/>
            <p:cNvSpPr txBox="1">
              <a:spLocks noChangeArrowheads="1"/>
            </p:cNvSpPr>
            <p:nvPr/>
          </p:nvSpPr>
          <p:spPr bwMode="auto">
            <a:xfrm>
              <a:off x="4392232" y="6094927"/>
              <a:ext cx="685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100</a:t>
              </a:r>
            </a:p>
          </p:txBody>
        </p:sp>
        <p:sp>
          <p:nvSpPr>
            <p:cNvPr id="23563" name="TextBox 9"/>
            <p:cNvSpPr txBox="1">
              <a:spLocks noChangeArrowheads="1"/>
            </p:cNvSpPr>
            <p:nvPr/>
          </p:nvSpPr>
          <p:spPr bwMode="auto">
            <a:xfrm>
              <a:off x="3858832" y="4075022"/>
              <a:ext cx="533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200</a:t>
              </a:r>
            </a:p>
          </p:txBody>
        </p:sp>
        <p:sp>
          <p:nvSpPr>
            <p:cNvPr id="23564" name="TextBox 10"/>
            <p:cNvSpPr txBox="1">
              <a:spLocks noChangeArrowheads="1"/>
            </p:cNvSpPr>
            <p:nvPr/>
          </p:nvSpPr>
          <p:spPr bwMode="auto">
            <a:xfrm>
              <a:off x="4735132" y="5044501"/>
              <a:ext cx="5715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/>
                <a:t>200</a:t>
              </a:r>
            </a:p>
          </p:txBody>
        </p:sp>
      </p:grpSp>
      <p:sp>
        <p:nvSpPr>
          <p:cNvPr id="23556" name="TextBox 12"/>
          <p:cNvSpPr txBox="1">
            <a:spLocks noChangeArrowheads="1"/>
          </p:cNvSpPr>
          <p:nvPr/>
        </p:nvSpPr>
        <p:spPr bwMode="auto">
          <a:xfrm>
            <a:off x="1519238" y="5411788"/>
            <a:ext cx="690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lvl="1"/>
            <a:r>
              <a:rPr lang="en-US" sz="20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  <a:p>
            <a:pPr marL="0" lvl="1"/>
            <a:r>
              <a:rPr lang="en-US" sz="2600" b="1">
                <a:latin typeface="Times New Roman" pitchFamily="18" charset="0"/>
                <a:cs typeface="Times New Roman" pitchFamily="18" charset="0"/>
              </a:rPr>
              <a:t>FD 100 LT 90 FD 100 RT 90 FD 100 RT 90</a:t>
            </a:r>
          </a:p>
          <a:p>
            <a:pPr marL="0" lvl="1"/>
            <a:r>
              <a:rPr lang="en-US" sz="2600" b="1">
                <a:latin typeface="Times New Roman" pitchFamily="18" charset="0"/>
                <a:cs typeface="Times New Roman" pitchFamily="18" charset="0"/>
              </a:rPr>
              <a:t>FD 200 RT 90 FD 200 RT 90 FD 100 RT 90</a:t>
            </a:r>
            <a:endParaRPr lang="en-US" sz="2600" b="1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627063" y="1471613"/>
            <a:ext cx="8516937" cy="1447800"/>
          </a:xfrm>
        </p:spPr>
        <p:txBody>
          <a:bodyPr>
            <a:normAutofit fontScale="92500" lnSpcReduction="20000"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HOẠT ĐỘNG THỰC HÀNH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sz="3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	</a:t>
            </a:r>
            <a:endParaRPr lang="en-US" dirty="0" smtClean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4414" y="851098"/>
            <a:ext cx="70723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025650"/>
            <a:ext cx="4173537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752600" y="3200400"/>
            <a:ext cx="4881563" cy="157163"/>
            <a:chOff x="0" y="1896"/>
            <a:chExt cx="5760" cy="120"/>
          </a:xfrm>
        </p:grpSpPr>
        <p:sp>
          <p:nvSpPr>
            <p:cNvPr id="25652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53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14400" y="228600"/>
            <a:ext cx="7467600" cy="1490663"/>
            <a:chOff x="384" y="2112"/>
            <a:chExt cx="3072" cy="558"/>
          </a:xfrm>
        </p:grpSpPr>
        <p:sp>
          <p:nvSpPr>
            <p:cNvPr id="25648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49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Câu hỏi</a:t>
              </a:r>
            </a:p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1 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51" name="Text Box 10"/>
            <p:cNvSpPr txBox="1">
              <a:spLocks noChangeArrowheads="1"/>
            </p:cNvSpPr>
            <p:nvPr/>
          </p:nvSpPr>
          <p:spPr bwMode="gray">
            <a:xfrm>
              <a:off x="984" y="2174"/>
              <a:ext cx="246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/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Rùa như thế nào khi gõ lệnh LT k?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8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42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43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45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47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036638" y="5486400"/>
            <a:ext cx="6400800" cy="914400"/>
            <a:chOff x="672" y="3456"/>
            <a:chExt cx="4032" cy="576"/>
          </a:xfrm>
        </p:grpSpPr>
        <p:sp>
          <p:nvSpPr>
            <p:cNvPr id="25634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35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5638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5400" b="1">
                  <a:solidFill>
                    <a:srgbClr val="FF0066"/>
                  </a:solidFill>
                  <a:latin typeface="Calibri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52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2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31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5633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946150" y="2355850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5621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5624" name="Text Box 42"/>
            <p:cNvSpPr txBox="1">
              <a:spLocks noChangeArrowheads="1"/>
            </p:cNvSpPr>
            <p:nvPr/>
          </p:nvSpPr>
          <p:spPr bwMode="gray">
            <a:xfrm>
              <a:off x="1281" y="1080"/>
              <a:ext cx="40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3600" b="1">
                  <a:latin typeface="Calibri" pitchFamily="34" charset="0"/>
                </a:rPr>
                <a:t>Rùa lùi về sau k độ.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952500" y="3351213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5616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5619" name="Text Box 42"/>
            <p:cNvSpPr txBox="1">
              <a:spLocks noChangeArrowheads="1"/>
            </p:cNvSpPr>
            <p:nvPr/>
          </p:nvSpPr>
          <p:spPr bwMode="gray">
            <a:xfrm>
              <a:off x="1286" y="1061"/>
              <a:ext cx="4036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3600" b="1">
                  <a:latin typeface="Calibri" pitchFamily="34" charset="0"/>
                </a:rPr>
                <a:t>Rùa hạ bút.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968375" y="4225925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5611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5614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3600" b="1">
                  <a:latin typeface="Calibri" pitchFamily="34" charset="0"/>
                </a:rPr>
                <a:t>Rùa quay trái k độ.</a:t>
              </a:r>
              <a:endParaRPr lang="en-US" sz="3600">
                <a:latin typeface="Calibri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752600" y="3200400"/>
            <a:ext cx="4881563" cy="157163"/>
            <a:chOff x="0" y="1896"/>
            <a:chExt cx="5760" cy="120"/>
          </a:xfrm>
        </p:grpSpPr>
        <p:sp>
          <p:nvSpPr>
            <p:cNvPr id="26676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7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14400" y="228600"/>
            <a:ext cx="7467600" cy="1490663"/>
            <a:chOff x="384" y="2112"/>
            <a:chExt cx="3072" cy="558"/>
          </a:xfrm>
        </p:grpSpPr>
        <p:sp>
          <p:nvSpPr>
            <p:cNvPr id="26672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73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Câu hỏi </a:t>
              </a:r>
            </a:p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75" name="Text Box 10"/>
            <p:cNvSpPr txBox="1">
              <a:spLocks noChangeArrowheads="1"/>
            </p:cNvSpPr>
            <p:nvPr/>
          </p:nvSpPr>
          <p:spPr bwMode="gray">
            <a:xfrm>
              <a:off x="980" y="2132"/>
              <a:ext cx="2473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/>
              <a:r>
                <a:rPr lang="en-US" sz="4000" b="1">
                  <a:solidFill>
                    <a:schemeClr val="bg1"/>
                  </a:solidFill>
                  <a:latin typeface="Calibri" pitchFamily="34" charset="0"/>
                </a:rPr>
                <a:t>Lệnh PU giúp Rùa làm gì?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8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66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67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69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71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036638" y="5486400"/>
            <a:ext cx="6400800" cy="914400"/>
            <a:chOff x="672" y="3456"/>
            <a:chExt cx="4032" cy="576"/>
          </a:xfrm>
        </p:grpSpPr>
        <p:sp>
          <p:nvSpPr>
            <p:cNvPr id="26658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9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6662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5400" b="1">
                  <a:solidFill>
                    <a:srgbClr val="FF0066"/>
                  </a:solidFill>
                  <a:latin typeface="Calibri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52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5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55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6657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946150" y="2355850"/>
            <a:ext cx="7410450" cy="919163"/>
            <a:chOff x="624" y="960"/>
            <a:chExt cx="4664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6645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6648" name="Text Box 42"/>
            <p:cNvSpPr txBox="1">
              <a:spLocks noChangeArrowheads="1"/>
            </p:cNvSpPr>
            <p:nvPr/>
          </p:nvSpPr>
          <p:spPr bwMode="gray">
            <a:xfrm>
              <a:off x="1220" y="967"/>
              <a:ext cx="403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/>
              <a:r>
                <a:rPr lang="en-US" sz="2800" b="1">
                  <a:latin typeface="Calibri" pitchFamily="34" charset="0"/>
                </a:rPr>
                <a:t>Nhấc bút</a:t>
              </a:r>
              <a:endParaRPr lang="en-US" sz="2800">
                <a:latin typeface="Calibri" pitchFamily="34" charset="0"/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952500" y="3351213"/>
            <a:ext cx="7404100" cy="795337"/>
            <a:chOff x="624" y="960"/>
            <a:chExt cx="4664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6640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6643" name="Text Box 42"/>
            <p:cNvSpPr txBox="1">
              <a:spLocks noChangeArrowheads="1"/>
            </p:cNvSpPr>
            <p:nvPr/>
          </p:nvSpPr>
          <p:spPr bwMode="gray">
            <a:xfrm>
              <a:off x="1199" y="1068"/>
              <a:ext cx="4036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2800" b="1">
                  <a:latin typeface="Calibri" pitchFamily="34" charset="0"/>
                </a:rPr>
                <a:t>Hạ bút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968375" y="4176713"/>
            <a:ext cx="7410450" cy="919162"/>
            <a:chOff x="624" y="925"/>
            <a:chExt cx="4664" cy="659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6635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0" cy="239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6638" name="Text Box 42"/>
            <p:cNvSpPr txBox="1">
              <a:spLocks noChangeArrowheads="1"/>
            </p:cNvSpPr>
            <p:nvPr/>
          </p:nvSpPr>
          <p:spPr bwMode="gray">
            <a:xfrm>
              <a:off x="1182" y="925"/>
              <a:ext cx="4036" cy="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2800" b="1">
                  <a:latin typeface="Calibri" pitchFamily="34" charset="0"/>
                </a:rPr>
                <a:t>Xóa toàn bộ sân chơi.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752600" y="3200400"/>
            <a:ext cx="4881563" cy="157163"/>
            <a:chOff x="0" y="1896"/>
            <a:chExt cx="5760" cy="120"/>
          </a:xfrm>
        </p:grpSpPr>
        <p:sp>
          <p:nvSpPr>
            <p:cNvPr id="27700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701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14400" y="228600"/>
            <a:ext cx="7467600" cy="2368550"/>
            <a:chOff x="384" y="2112"/>
            <a:chExt cx="3072" cy="887"/>
          </a:xfrm>
        </p:grpSpPr>
        <p:sp>
          <p:nvSpPr>
            <p:cNvPr id="27696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887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697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Câu hỏi </a:t>
              </a:r>
            </a:p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99" name="Text Box 10"/>
            <p:cNvSpPr txBox="1">
              <a:spLocks noChangeArrowheads="1"/>
            </p:cNvSpPr>
            <p:nvPr/>
          </p:nvSpPr>
          <p:spPr bwMode="gray">
            <a:xfrm>
              <a:off x="972" y="2132"/>
              <a:ext cx="2439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>
                <a:spcBef>
                  <a:spcPct val="20000"/>
                </a:spcBef>
              </a:pPr>
              <a:r>
                <a:rPr lang="en-US" sz="3600" b="1">
                  <a:solidFill>
                    <a:schemeClr val="bg1"/>
                  </a:solidFill>
                  <a:latin typeface="Arial" charset="0"/>
                </a:rPr>
                <a:t>Lệnh gì giúp Rùa về vị trí xuất phát, xóa toàn bộ sân chơi?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8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90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91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93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95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036638" y="5486400"/>
            <a:ext cx="6400800" cy="914400"/>
            <a:chOff x="672" y="3456"/>
            <a:chExt cx="4032" cy="576"/>
          </a:xfrm>
        </p:grpSpPr>
        <p:sp>
          <p:nvSpPr>
            <p:cNvPr id="27682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7686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5400" b="1">
                  <a:solidFill>
                    <a:srgbClr val="FF0066"/>
                  </a:solidFill>
                  <a:latin typeface="Calibri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52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7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67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79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7681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946150" y="2727325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7669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7672" name="Text Box 42"/>
            <p:cNvSpPr txBox="1">
              <a:spLocks noChangeArrowheads="1"/>
            </p:cNvSpPr>
            <p:nvPr/>
          </p:nvSpPr>
          <p:spPr bwMode="gray">
            <a:xfrm>
              <a:off x="1281" y="1034"/>
              <a:ext cx="4036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sz="2400" b="1">
                  <a:latin typeface="Arial" charset="0"/>
                </a:rPr>
                <a:t>CS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952500" y="3722688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7664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7667" name="Text Box 42"/>
            <p:cNvSpPr txBox="1">
              <a:spLocks noChangeArrowheads="1"/>
            </p:cNvSpPr>
            <p:nvPr/>
          </p:nvSpPr>
          <p:spPr bwMode="gray">
            <a:xfrm>
              <a:off x="1286" y="993"/>
              <a:ext cx="4036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HT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968375" y="4597400"/>
            <a:ext cx="7424738" cy="869950"/>
            <a:chOff x="624" y="960"/>
            <a:chExt cx="4673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7659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7662" name="Text Box 42"/>
            <p:cNvSpPr txBox="1">
              <a:spLocks noChangeArrowheads="1"/>
            </p:cNvSpPr>
            <p:nvPr/>
          </p:nvSpPr>
          <p:spPr bwMode="gray">
            <a:xfrm>
              <a:off x="1261" y="1064"/>
              <a:ext cx="40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>
                <a:lnSpc>
                  <a:spcPct val="85000"/>
                </a:lnSpc>
              </a:pPr>
              <a:r>
                <a:rPr lang="en-US" sz="2400" b="1">
                  <a:latin typeface="Arial" charset="0"/>
                </a:rPr>
                <a:t>ST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752600" y="3200400"/>
            <a:ext cx="4881563" cy="157163"/>
            <a:chOff x="0" y="1896"/>
            <a:chExt cx="5760" cy="120"/>
          </a:xfrm>
        </p:grpSpPr>
        <p:sp>
          <p:nvSpPr>
            <p:cNvPr id="28724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5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14400" y="228600"/>
            <a:ext cx="7910513" cy="1838325"/>
            <a:chOff x="384" y="2112"/>
            <a:chExt cx="3072" cy="558"/>
          </a:xfrm>
        </p:grpSpPr>
        <p:sp>
          <p:nvSpPr>
            <p:cNvPr id="28720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21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Câu hỏi</a:t>
              </a:r>
            </a:p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4 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31813" name="Text Box 10"/>
            <p:cNvSpPr txBox="1">
              <a:spLocks noChangeArrowheads="1"/>
            </p:cNvSpPr>
            <p:nvPr/>
          </p:nvSpPr>
          <p:spPr bwMode="gray">
            <a:xfrm>
              <a:off x="1003" y="2172"/>
              <a:ext cx="2430" cy="1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Lệnh Home để Rùa làm gì?</a:t>
              </a:r>
              <a:endParaRPr lang="en-US" sz="2800" b="1" spc="-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8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714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15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717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719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996950" y="5778500"/>
            <a:ext cx="4303713" cy="914400"/>
            <a:chOff x="672" y="3456"/>
            <a:chExt cx="4032" cy="576"/>
          </a:xfrm>
        </p:grpSpPr>
        <p:sp>
          <p:nvSpPr>
            <p:cNvPr id="28706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7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1287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8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8710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5400" b="1">
                  <a:solidFill>
                    <a:srgbClr val="FF0066"/>
                  </a:solidFill>
                  <a:latin typeface="Calibri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52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700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701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703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28705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1001713" y="2298700"/>
            <a:ext cx="7881937" cy="873125"/>
            <a:chOff x="624" y="960"/>
            <a:chExt cx="4707" cy="815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3" cy="81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8693" name="AutoShape 39"/>
            <p:cNvSpPr>
              <a:spLocks noChangeArrowheads="1"/>
            </p:cNvSpPr>
            <p:nvPr/>
          </p:nvSpPr>
          <p:spPr bwMode="gray">
            <a:xfrm>
              <a:off x="699" y="1131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3" y="1046"/>
              <a:ext cx="458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44" y="1126"/>
              <a:ext cx="407" cy="48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28696" name="Text Box 42"/>
            <p:cNvSpPr txBox="1">
              <a:spLocks noChangeArrowheads="1"/>
            </p:cNvSpPr>
            <p:nvPr/>
          </p:nvSpPr>
          <p:spPr bwMode="gray">
            <a:xfrm>
              <a:off x="1169" y="1070"/>
              <a:ext cx="4162" cy="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/>
              <a:r>
                <a:rPr lang="en-US" sz="3600" b="1">
                  <a:latin typeface="Calibri" pitchFamily="34" charset="0"/>
                </a:rPr>
                <a:t>Quay phải.</a:t>
              </a:r>
              <a:endParaRPr lang="en-US" sz="3600">
                <a:latin typeface="Calibri" pitchFamily="34" charset="0"/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1008063" y="3365500"/>
            <a:ext cx="7986712" cy="1138238"/>
            <a:chOff x="624" y="961"/>
            <a:chExt cx="4687" cy="1425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1"/>
              <a:ext cx="4663" cy="14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8688" name="AutoShape 39"/>
            <p:cNvSpPr>
              <a:spLocks noChangeArrowheads="1"/>
            </p:cNvSpPr>
            <p:nvPr/>
          </p:nvSpPr>
          <p:spPr bwMode="gray">
            <a:xfrm>
              <a:off x="726" y="1224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1" y="1046"/>
              <a:ext cx="443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198"/>
              <a:ext cx="402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28691" name="Text Box 42"/>
            <p:cNvSpPr txBox="1">
              <a:spLocks noChangeArrowheads="1"/>
            </p:cNvSpPr>
            <p:nvPr/>
          </p:nvSpPr>
          <p:spPr bwMode="gray">
            <a:xfrm>
              <a:off x="1206" y="1326"/>
              <a:ext cx="4105" cy="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/>
              <a:r>
                <a:rPr lang="en-US" sz="3600" b="1">
                  <a:latin typeface="Calibri" pitchFamily="34" charset="0"/>
                </a:rPr>
                <a:t>Về vị trí xuất phát.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1062038" y="4740275"/>
            <a:ext cx="7808912" cy="863600"/>
            <a:chOff x="624" y="960"/>
            <a:chExt cx="4664" cy="853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85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28683" name="AutoShape 39"/>
            <p:cNvSpPr>
              <a:spLocks noChangeArrowheads="1"/>
            </p:cNvSpPr>
            <p:nvPr/>
          </p:nvSpPr>
          <p:spPr bwMode="gray">
            <a:xfrm>
              <a:off x="726" y="116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3" y="1045"/>
              <a:ext cx="458" cy="23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1167"/>
              <a:ext cx="407" cy="50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28686" name="Text Box 42"/>
            <p:cNvSpPr txBox="1">
              <a:spLocks noChangeArrowheads="1"/>
            </p:cNvSpPr>
            <p:nvPr/>
          </p:nvSpPr>
          <p:spPr bwMode="gray">
            <a:xfrm>
              <a:off x="1169" y="1250"/>
              <a:ext cx="4036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>
                <a:lnSpc>
                  <a:spcPct val="85000"/>
                </a:lnSpc>
              </a:pPr>
              <a:r>
                <a:rPr lang="en-US" sz="3600" b="1">
                  <a:latin typeface="Calibri" pitchFamily="34" charset="0"/>
                </a:rPr>
                <a:t>Tiến về trước.</a:t>
              </a:r>
              <a:endParaRPr lang="en-US" sz="4000" b="1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752600" y="3200400"/>
            <a:ext cx="4881563" cy="157163"/>
            <a:chOff x="0" y="1896"/>
            <a:chExt cx="5760" cy="120"/>
          </a:xfrm>
        </p:grpSpPr>
        <p:sp>
          <p:nvSpPr>
            <p:cNvPr id="11316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7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14400" y="228600"/>
            <a:ext cx="7467600" cy="1490663"/>
            <a:chOff x="384" y="2112"/>
            <a:chExt cx="3072" cy="558"/>
          </a:xfrm>
        </p:grpSpPr>
        <p:sp>
          <p:nvSpPr>
            <p:cNvPr id="11312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13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Câu hỏi</a:t>
              </a:r>
            </a:p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15" name="Text Box 10"/>
            <p:cNvSpPr txBox="1">
              <a:spLocks noChangeArrowheads="1"/>
            </p:cNvSpPr>
            <p:nvPr/>
          </p:nvSpPr>
          <p:spPr bwMode="gray">
            <a:xfrm>
              <a:off x="1018" y="2182"/>
              <a:ext cx="243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3200" b="1">
                  <a:solidFill>
                    <a:schemeClr val="bg1"/>
                  </a:solidFill>
                  <a:latin typeface="Calibri" pitchFamily="34" charset="0"/>
                </a:rPr>
                <a:t>Lệnh FD n giúp Rùa làm gì?</a:t>
              </a:r>
              <a:endParaRPr lang="en-US" sz="3600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8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06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307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09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311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23813" y="5541963"/>
            <a:ext cx="6400800" cy="914400"/>
            <a:chOff x="672" y="3456"/>
            <a:chExt cx="4032" cy="576"/>
          </a:xfrm>
        </p:grpSpPr>
        <p:sp>
          <p:nvSpPr>
            <p:cNvPr id="11298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9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1302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5400" b="1">
                  <a:solidFill>
                    <a:srgbClr val="FF0066"/>
                  </a:solidFill>
                  <a:latin typeface="Calibri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52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92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293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95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1297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946150" y="2355850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1285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11288" name="Text Box 42"/>
            <p:cNvSpPr txBox="1">
              <a:spLocks noChangeArrowheads="1"/>
            </p:cNvSpPr>
            <p:nvPr/>
          </p:nvSpPr>
          <p:spPr bwMode="gray">
            <a:xfrm>
              <a:off x="1281" y="1080"/>
              <a:ext cx="40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Lùi về sau n bước.</a:t>
              </a: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952500" y="3351213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1280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11283" name="Text Box 42"/>
            <p:cNvSpPr txBox="1">
              <a:spLocks noChangeArrowheads="1"/>
            </p:cNvSpPr>
            <p:nvPr/>
          </p:nvSpPr>
          <p:spPr bwMode="gray">
            <a:xfrm>
              <a:off x="1286" y="1061"/>
              <a:ext cx="4036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Tiến về trước n bước.</a:t>
              </a: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1000125" y="4419600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1275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11278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>
                <a:lnSpc>
                  <a:spcPct val="85000"/>
                </a:lnSpc>
              </a:pPr>
              <a:r>
                <a:rPr lang="en-US" sz="3600" b="1">
                  <a:latin typeface="Arial" charset="0"/>
                </a:rPr>
                <a:t>Quay phải n độ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4995863"/>
            <a:ext cx="19558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5852" y="857232"/>
            <a:ext cx="707236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571750" y="2071688"/>
            <a:ext cx="2519363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286375" y="2071688"/>
            <a:ext cx="2519363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250031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-1752600" y="3200400"/>
            <a:ext cx="4881563" cy="157163"/>
            <a:chOff x="0" y="1896"/>
            <a:chExt cx="5760" cy="120"/>
          </a:xfrm>
        </p:grpSpPr>
        <p:sp>
          <p:nvSpPr>
            <p:cNvPr id="12340" name="Rectangle 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41" name="Rectangle 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914400" y="228600"/>
            <a:ext cx="7467600" cy="1492250"/>
            <a:chOff x="384" y="2112"/>
            <a:chExt cx="3072" cy="558"/>
          </a:xfrm>
        </p:grpSpPr>
        <p:sp>
          <p:nvSpPr>
            <p:cNvPr id="12336" name="AutoShape 6"/>
            <p:cNvSpPr>
              <a:spLocks noChangeArrowheads="1"/>
            </p:cNvSpPr>
            <p:nvPr/>
          </p:nvSpPr>
          <p:spPr bwMode="gray">
            <a:xfrm>
              <a:off x="384" y="2112"/>
              <a:ext cx="3072" cy="55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27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7" name="AutoShape 7"/>
            <p:cNvSpPr>
              <a:spLocks noChangeArrowheads="1"/>
            </p:cNvSpPr>
            <p:nvPr/>
          </p:nvSpPr>
          <p:spPr bwMode="gray">
            <a:xfrm>
              <a:off x="451" y="2147"/>
              <a:ext cx="518" cy="461"/>
            </a:xfrm>
            <a:prstGeom prst="roundRect">
              <a:avLst>
                <a:gd name="adj" fmla="val 11921"/>
              </a:avLst>
            </a:prstGeom>
            <a:solidFill>
              <a:srgbClr val="339966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solidFill>
                    <a:srgbClr val="000000"/>
                  </a:solidFill>
                </a:rPr>
                <a:t>  </a:t>
              </a: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Câu hỏi</a:t>
              </a:r>
            </a:p>
            <a:p>
              <a:pPr algn="ctr"/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2</a:t>
              </a:r>
              <a:r>
                <a:rPr lang="en-US" sz="2200" b="1">
                  <a:solidFill>
                    <a:srgbClr val="00206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gray">
            <a:xfrm>
              <a:off x="488" y="2167"/>
              <a:ext cx="295" cy="15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39" name="Text Box 10"/>
            <p:cNvSpPr txBox="1">
              <a:spLocks noChangeArrowheads="1"/>
            </p:cNvSpPr>
            <p:nvPr/>
          </p:nvSpPr>
          <p:spPr bwMode="gray">
            <a:xfrm>
              <a:off x="970" y="2176"/>
              <a:ext cx="2383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/>
              <a:r>
                <a:rPr lang="en-US" sz="3400" b="1">
                  <a:solidFill>
                    <a:schemeClr val="bg1"/>
                  </a:solidFill>
                  <a:latin typeface="Calibri" pitchFamily="34" charset="0"/>
                </a:rPr>
                <a:t>Lệnh RT k, Rùa như thế nào?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 rot="5400000">
            <a:off x="168275" y="381000"/>
            <a:ext cx="914400" cy="914400"/>
            <a:chOff x="1872" y="1824"/>
            <a:chExt cx="2014" cy="1821"/>
          </a:xfrm>
        </p:grpSpPr>
        <p:sp>
          <p:nvSpPr>
            <p:cNvPr id="61452" name="AutoShape 12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54" name="AutoShape 14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30" name="Oval 15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31" name="Oval 16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33" name="Oval 18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59" name="Oval 19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35" name="Oval 20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1036638" y="5486400"/>
            <a:ext cx="6400800" cy="914400"/>
            <a:chOff x="672" y="3456"/>
            <a:chExt cx="4032" cy="576"/>
          </a:xfrm>
        </p:grpSpPr>
        <p:sp>
          <p:nvSpPr>
            <p:cNvPr id="12322" name="AutoShape 22"/>
            <p:cNvSpPr>
              <a:spLocks noChangeArrowheads="1"/>
            </p:cNvSpPr>
            <p:nvPr/>
          </p:nvSpPr>
          <p:spPr bwMode="gray">
            <a:xfrm>
              <a:off x="672" y="3504"/>
              <a:ext cx="4032" cy="4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FF00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23" name="AutoShape 23"/>
            <p:cNvSpPr>
              <a:spLocks noChangeArrowheads="1"/>
            </p:cNvSpPr>
            <p:nvPr/>
          </p:nvSpPr>
          <p:spPr bwMode="gray">
            <a:xfrm>
              <a:off x="760" y="3552"/>
              <a:ext cx="920" cy="398"/>
            </a:xfrm>
            <a:prstGeom prst="roundRect">
              <a:avLst>
                <a:gd name="adj" fmla="val 11921"/>
              </a:avLst>
            </a:prstGeom>
            <a:solidFill>
              <a:srgbClr val="0000FF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3200" b="1">
                  <a:solidFill>
                    <a:srgbClr val="FFFF00"/>
                  </a:solidFill>
                </a:rPr>
                <a:t>Đáp án</a:t>
              </a:r>
            </a:p>
          </p:txBody>
        </p:sp>
        <p:sp>
          <p:nvSpPr>
            <p:cNvPr id="61464" name="Freeform 24"/>
            <p:cNvSpPr>
              <a:spLocks/>
            </p:cNvSpPr>
            <p:nvPr/>
          </p:nvSpPr>
          <p:spPr bwMode="gray">
            <a:xfrm>
              <a:off x="809" y="3575"/>
              <a:ext cx="387" cy="200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5" name="Text Box 25"/>
            <p:cNvSpPr txBox="1">
              <a:spLocks noChangeArrowheads="1"/>
            </p:cNvSpPr>
            <p:nvPr/>
          </p:nvSpPr>
          <p:spPr bwMode="gray">
            <a:xfrm>
              <a:off x="1089" y="3566"/>
              <a:ext cx="116" cy="33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2326" name="Text Box 26"/>
            <p:cNvSpPr txBox="1">
              <a:spLocks noChangeArrowheads="1"/>
            </p:cNvSpPr>
            <p:nvPr/>
          </p:nvSpPr>
          <p:spPr bwMode="gray">
            <a:xfrm>
              <a:off x="1584" y="3456"/>
              <a:ext cx="296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sz="5400" b="1">
                  <a:solidFill>
                    <a:srgbClr val="FF0066"/>
                  </a:solidFill>
                  <a:latin typeface="Calibri" pitchFamily="34" charset="0"/>
                </a:rPr>
                <a:t>           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 rot="5400000">
            <a:off x="152400" y="5562600"/>
            <a:ext cx="914400" cy="914400"/>
            <a:chOff x="1872" y="1824"/>
            <a:chExt cx="2014" cy="1821"/>
          </a:xfrm>
        </p:grpSpPr>
        <p:sp>
          <p:nvSpPr>
            <p:cNvPr id="61468" name="AutoShape 28"/>
            <p:cNvSpPr>
              <a:spLocks noChangeArrowheads="1"/>
            </p:cNvSpPr>
            <p:nvPr/>
          </p:nvSpPr>
          <p:spPr bwMode="gray">
            <a:xfrm rot="16200000" flipH="1">
              <a:off x="1820" y="2527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69" name="AutoShape 29"/>
            <p:cNvSpPr>
              <a:spLocks noChangeArrowheads="1"/>
            </p:cNvSpPr>
            <p:nvPr/>
          </p:nvSpPr>
          <p:spPr bwMode="gray">
            <a:xfrm rot="5400000" flipH="1">
              <a:off x="3628" y="2492"/>
              <a:ext cx="310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70" name="AutoShape 30"/>
            <p:cNvSpPr>
              <a:spLocks noChangeArrowheads="1"/>
            </p:cNvSpPr>
            <p:nvPr/>
          </p:nvSpPr>
          <p:spPr bwMode="gray">
            <a:xfrm rot="10800000" flipH="1">
              <a:off x="2725" y="3544"/>
              <a:ext cx="308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16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17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3" name="Oval 33"/>
            <p:cNvSpPr>
              <a:spLocks noChangeArrowheads="1"/>
            </p:cNvSpPr>
            <p:nvPr/>
          </p:nvSpPr>
          <p:spPr bwMode="gray">
            <a:xfrm>
              <a:off x="2599" y="2219"/>
              <a:ext cx="573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19" name="Oval 34"/>
            <p:cNvSpPr>
              <a:spLocks noChangeArrowheads="1"/>
            </p:cNvSpPr>
            <p:nvPr/>
          </p:nvSpPr>
          <p:spPr bwMode="gray">
            <a:xfrm>
              <a:off x="2599" y="2115"/>
              <a:ext cx="572" cy="103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75" name="Oval 35"/>
            <p:cNvSpPr>
              <a:spLocks noChangeArrowheads="1"/>
            </p:cNvSpPr>
            <p:nvPr/>
          </p:nvSpPr>
          <p:spPr bwMode="gray">
            <a:xfrm>
              <a:off x="2337" y="2219"/>
              <a:ext cx="1094" cy="103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12321" name="Oval 36"/>
            <p:cNvSpPr>
              <a:spLocks noChangeArrowheads="1"/>
            </p:cNvSpPr>
            <p:nvPr/>
          </p:nvSpPr>
          <p:spPr bwMode="gray">
            <a:xfrm>
              <a:off x="2337" y="2115"/>
              <a:ext cx="1096" cy="103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89"/>
          <p:cNvGrpSpPr>
            <a:grpSpLocks/>
          </p:cNvGrpSpPr>
          <p:nvPr/>
        </p:nvGrpSpPr>
        <p:grpSpPr bwMode="auto">
          <a:xfrm>
            <a:off x="946150" y="2355850"/>
            <a:ext cx="7456488" cy="919163"/>
            <a:chOff x="624" y="960"/>
            <a:chExt cx="4693" cy="624"/>
          </a:xfrm>
        </p:grpSpPr>
        <p:sp>
          <p:nvSpPr>
            <p:cNvPr id="61478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2309" name="AutoShape 39"/>
            <p:cNvSpPr>
              <a:spLocks noChangeArrowheads="1"/>
            </p:cNvSpPr>
            <p:nvPr/>
          </p:nvSpPr>
          <p:spPr bwMode="gray">
            <a:xfrm>
              <a:off x="726" y="1016"/>
              <a:ext cx="461" cy="471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1480" name="Freeform 40"/>
            <p:cNvSpPr>
              <a:spLocks/>
            </p:cNvSpPr>
            <p:nvPr/>
          </p:nvSpPr>
          <p:spPr bwMode="gray">
            <a:xfrm>
              <a:off x="782" y="1046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61481" name="Text Box 41"/>
            <p:cNvSpPr txBox="1">
              <a:spLocks noChangeArrowheads="1"/>
            </p:cNvSpPr>
            <p:nvPr/>
          </p:nvSpPr>
          <p:spPr bwMode="gray">
            <a:xfrm>
              <a:off x="735" y="975"/>
              <a:ext cx="406" cy="4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A</a:t>
              </a:r>
            </a:p>
          </p:txBody>
        </p:sp>
        <p:sp>
          <p:nvSpPr>
            <p:cNvPr id="12312" name="Text Box 42"/>
            <p:cNvSpPr txBox="1">
              <a:spLocks noChangeArrowheads="1"/>
            </p:cNvSpPr>
            <p:nvPr/>
          </p:nvSpPr>
          <p:spPr bwMode="gray">
            <a:xfrm>
              <a:off x="1281" y="1080"/>
              <a:ext cx="4036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742950" indent="-742950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b="1">
                  <a:latin typeface="Arial" charset="0"/>
                </a:rPr>
                <a:t>Rùa tiến về trước k độ.</a:t>
              </a:r>
              <a:endParaRPr lang="en-US" sz="3600" b="1" i="1">
                <a:latin typeface="Arial" charset="0"/>
              </a:endParaRPr>
            </a:p>
          </p:txBody>
        </p:sp>
      </p:grpSp>
      <p:grpSp>
        <p:nvGrpSpPr>
          <p:cNvPr id="8" name="Group 89"/>
          <p:cNvGrpSpPr>
            <a:grpSpLocks/>
          </p:cNvGrpSpPr>
          <p:nvPr/>
        </p:nvGrpSpPr>
        <p:grpSpPr bwMode="auto">
          <a:xfrm>
            <a:off x="952500" y="3351213"/>
            <a:ext cx="7458075" cy="795337"/>
            <a:chOff x="624" y="960"/>
            <a:chExt cx="4698" cy="980"/>
          </a:xfrm>
        </p:grpSpPr>
        <p:sp>
          <p:nvSpPr>
            <p:cNvPr id="75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9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2304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879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40"/>
            <p:cNvSpPr>
              <a:spLocks/>
            </p:cNvSpPr>
            <p:nvPr/>
          </p:nvSpPr>
          <p:spPr bwMode="gray">
            <a:xfrm>
              <a:off x="782" y="1046"/>
              <a:ext cx="448" cy="237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8" name="Text Box 41"/>
            <p:cNvSpPr txBox="1">
              <a:spLocks noChangeArrowheads="1"/>
            </p:cNvSpPr>
            <p:nvPr/>
          </p:nvSpPr>
          <p:spPr bwMode="gray">
            <a:xfrm>
              <a:off x="748" y="1005"/>
              <a:ext cx="406" cy="87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B</a:t>
              </a:r>
            </a:p>
          </p:txBody>
        </p:sp>
        <p:sp>
          <p:nvSpPr>
            <p:cNvPr id="12307" name="Text Box 42"/>
            <p:cNvSpPr txBox="1">
              <a:spLocks noChangeArrowheads="1"/>
            </p:cNvSpPr>
            <p:nvPr/>
          </p:nvSpPr>
          <p:spPr bwMode="gray">
            <a:xfrm>
              <a:off x="1286" y="1061"/>
              <a:ext cx="4036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ts val="1000"/>
                </a:spcBef>
                <a:buFont typeface="Arial" charset="0"/>
                <a:buNone/>
              </a:pPr>
              <a:r>
                <a:rPr lang="en-US" sz="3600" b="1">
                  <a:latin typeface="Arial" charset="0"/>
                </a:rPr>
                <a:t>Rùa quay trái k độ.</a:t>
              </a:r>
              <a:endParaRPr lang="en-US" sz="3600" b="1">
                <a:latin typeface="Calibri" pitchFamily="34" charset="0"/>
              </a:endParaRPr>
            </a:p>
          </p:txBody>
        </p:sp>
      </p:grpSp>
      <p:grpSp>
        <p:nvGrpSpPr>
          <p:cNvPr id="9" name="Group 89"/>
          <p:cNvGrpSpPr>
            <a:grpSpLocks/>
          </p:cNvGrpSpPr>
          <p:nvPr/>
        </p:nvGrpSpPr>
        <p:grpSpPr bwMode="auto">
          <a:xfrm>
            <a:off x="968375" y="4225925"/>
            <a:ext cx="7410450" cy="869950"/>
            <a:chOff x="624" y="960"/>
            <a:chExt cx="4664" cy="624"/>
          </a:xfrm>
        </p:grpSpPr>
        <p:sp>
          <p:nvSpPr>
            <p:cNvPr id="81" name="AutoShape 38"/>
            <p:cNvSpPr>
              <a:spLocks noChangeArrowheads="1"/>
            </p:cNvSpPr>
            <p:nvPr/>
          </p:nvSpPr>
          <p:spPr bwMode="gray">
            <a:xfrm>
              <a:off x="624" y="960"/>
              <a:ext cx="4664" cy="62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0066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/>
                <a:cs typeface="+mn-cs"/>
              </a:endParaRPr>
            </a:p>
          </p:txBody>
        </p:sp>
        <p:sp>
          <p:nvSpPr>
            <p:cNvPr id="12299" name="AutoShape 39"/>
            <p:cNvSpPr>
              <a:spLocks noChangeArrowheads="1"/>
            </p:cNvSpPr>
            <p:nvPr/>
          </p:nvSpPr>
          <p:spPr bwMode="gray">
            <a:xfrm>
              <a:off x="726" y="1015"/>
              <a:ext cx="461" cy="504"/>
            </a:xfrm>
            <a:prstGeom prst="roundRect">
              <a:avLst>
                <a:gd name="adj" fmla="val 11921"/>
              </a:avLst>
            </a:prstGeom>
            <a:solidFill>
              <a:srgbClr val="000099"/>
            </a:solidFill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40"/>
            <p:cNvSpPr>
              <a:spLocks/>
            </p:cNvSpPr>
            <p:nvPr/>
          </p:nvSpPr>
          <p:spPr bwMode="gray">
            <a:xfrm>
              <a:off x="782" y="1045"/>
              <a:ext cx="480" cy="236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84" name="Text Box 41"/>
            <p:cNvSpPr txBox="1">
              <a:spLocks noChangeArrowheads="1"/>
            </p:cNvSpPr>
            <p:nvPr/>
          </p:nvSpPr>
          <p:spPr bwMode="gray">
            <a:xfrm>
              <a:off x="735" y="961"/>
              <a:ext cx="406" cy="50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 anchorCtr="1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/>
                  <a:cs typeface="+mn-cs"/>
                </a:rPr>
                <a:t>C</a:t>
              </a:r>
            </a:p>
          </p:txBody>
        </p:sp>
        <p:sp>
          <p:nvSpPr>
            <p:cNvPr id="12302" name="Text Box 42"/>
            <p:cNvSpPr txBox="1">
              <a:spLocks noChangeArrowheads="1"/>
            </p:cNvSpPr>
            <p:nvPr/>
          </p:nvSpPr>
          <p:spPr bwMode="gray">
            <a:xfrm>
              <a:off x="1252" y="1064"/>
              <a:ext cx="40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3175">
                <a:defRPr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just">
                <a:lnSpc>
                  <a:spcPct val="85000"/>
                </a:lnSpc>
              </a:pPr>
              <a:r>
                <a:rPr lang="en-US" sz="3600" b="1">
                  <a:latin typeface="Arial" charset="0"/>
                </a:rPr>
                <a:t>Rùa quay phải k độ.</a:t>
              </a:r>
              <a:endParaRPr lang="en-US" sz="3600" b="1">
                <a:solidFill>
                  <a:srgbClr val="C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i h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7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 loi dung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1" presetClass="exit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14400" y="1484313"/>
            <a:ext cx="8229600" cy="1570037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4071938"/>
            <a:ext cx="8001000" cy="642937"/>
          </a:xfrm>
        </p:spPr>
        <p:txBody>
          <a:bodyPr>
            <a:normAutofit lnSpcReduction="10000"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4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sz="3200" dirty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06475" y="2133600"/>
          <a:ext cx="788670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672"/>
                <a:gridCol w="2016342"/>
                <a:gridCol w="47306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en-US" sz="32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3200" b="1" baseline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 CỦA RÙA</a:t>
                      </a:r>
                      <a:endParaRPr lang="en-US" sz="3200" b="1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>
                    <a:solidFill>
                      <a:srgbClr val="FFC000"/>
                    </a:solidFill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BK 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RT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</a:tr>
              <a:tr h="4419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LT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PU</a:t>
                      </a:r>
                    </a:p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PD</a:t>
                      </a:r>
                    </a:p>
                  </a:txBody>
                  <a:tcPr marL="91455" marR="91455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/>
                </a:tc>
              </a:tr>
            </a:tbl>
          </a:graphicData>
        </a:graphic>
      </p:graphicFrame>
      <p:sp>
        <p:nvSpPr>
          <p:cNvPr id="14368" name="TextBox 13"/>
          <p:cNvSpPr txBox="1">
            <a:spLocks noChangeArrowheads="1"/>
          </p:cNvSpPr>
          <p:nvPr/>
        </p:nvSpPr>
        <p:spPr bwMode="auto">
          <a:xfrm>
            <a:off x="4211638" y="2689225"/>
            <a:ext cx="443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Lùi lại sau n bước</a:t>
            </a:r>
          </a:p>
        </p:txBody>
      </p:sp>
      <p:sp>
        <p:nvSpPr>
          <p:cNvPr id="14369" name="TextBox 14"/>
          <p:cNvSpPr txBox="1">
            <a:spLocks noChangeArrowheads="1"/>
          </p:cNvSpPr>
          <p:nvPr/>
        </p:nvSpPr>
        <p:spPr bwMode="auto">
          <a:xfrm>
            <a:off x="4211638" y="3325813"/>
            <a:ext cx="432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Quay Phải k độ</a:t>
            </a:r>
          </a:p>
        </p:txBody>
      </p:sp>
      <p:sp>
        <p:nvSpPr>
          <p:cNvPr id="14370" name="TextBox 15"/>
          <p:cNvSpPr txBox="1">
            <a:spLocks noChangeArrowheads="1"/>
          </p:cNvSpPr>
          <p:nvPr/>
        </p:nvSpPr>
        <p:spPr bwMode="auto">
          <a:xfrm>
            <a:off x="4211638" y="4459288"/>
            <a:ext cx="4498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Nhất bút (Rùa không vẽ nữa)</a:t>
            </a:r>
          </a:p>
        </p:txBody>
      </p:sp>
      <p:sp>
        <p:nvSpPr>
          <p:cNvPr id="14371" name="TextBox 16"/>
          <p:cNvSpPr txBox="1">
            <a:spLocks noChangeArrowheads="1"/>
          </p:cNvSpPr>
          <p:nvPr/>
        </p:nvSpPr>
        <p:spPr bwMode="auto">
          <a:xfrm>
            <a:off x="4176713" y="5475288"/>
            <a:ext cx="4359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Hạ bút ( Rùa tiếp tục vẽ)</a:t>
            </a:r>
          </a:p>
        </p:txBody>
      </p:sp>
      <p:sp>
        <p:nvSpPr>
          <p:cNvPr id="14372" name="TextBox 17"/>
          <p:cNvSpPr txBox="1">
            <a:spLocks noChangeArrowheads="1"/>
          </p:cNvSpPr>
          <p:nvPr/>
        </p:nvSpPr>
        <p:spPr bwMode="auto">
          <a:xfrm>
            <a:off x="4211638" y="3910013"/>
            <a:ext cx="428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Quay trái k độ</a:t>
            </a:r>
          </a:p>
        </p:txBody>
      </p:sp>
      <p:sp>
        <p:nvSpPr>
          <p:cNvPr id="14374" name="TextBox 19"/>
          <p:cNvSpPr txBox="1">
            <a:spLocks noChangeArrowheads="1"/>
          </p:cNvSpPr>
          <p:nvPr/>
        </p:nvSpPr>
        <p:spPr bwMode="auto">
          <a:xfrm>
            <a:off x="1071563" y="1143000"/>
            <a:ext cx="73580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3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LẠI CÁC LỆNH EM ĐÃ HỌC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071563" y="1143000"/>
            <a:ext cx="735806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sz="35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LẠI CÁC LỆNH EM ĐÃ HỌC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06475" y="2133600"/>
          <a:ext cx="7886700" cy="3870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9672"/>
                <a:gridCol w="2016342"/>
                <a:gridCol w="4730686"/>
              </a:tblGrid>
              <a:tr h="57902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TT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r>
                        <a:rPr lang="en-US" sz="32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ĐỘNG CỦA RÙA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>
                    <a:solidFill>
                      <a:srgbClr val="FFC000"/>
                    </a:solidFill>
                  </a:tcPr>
                </a:tc>
              </a:tr>
              <a:tr h="5790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FD 50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</a:tr>
              <a:tr h="10666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Clean</a:t>
                      </a:r>
                    </a:p>
                    <a:p>
                      <a:pPr algn="ctr"/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</a:tr>
              <a:tr h="5790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Home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</a:tr>
              <a:tr h="10666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5" marR="91455" marT="45713" marB="45713"/>
                </a:tc>
              </a:tr>
            </a:tbl>
          </a:graphicData>
        </a:graphic>
      </p:graphicFrame>
      <p:sp>
        <p:nvSpPr>
          <p:cNvPr id="15389" name="TextBox 13"/>
          <p:cNvSpPr txBox="1">
            <a:spLocks noChangeArrowheads="1"/>
          </p:cNvSpPr>
          <p:nvPr/>
        </p:nvSpPr>
        <p:spPr bwMode="auto">
          <a:xfrm>
            <a:off x="4229100" y="26892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Rùa tiến về trước 50 bước</a:t>
            </a:r>
          </a:p>
        </p:txBody>
      </p:sp>
      <p:sp>
        <p:nvSpPr>
          <p:cNvPr id="15390" name="TextBox 14"/>
          <p:cNvSpPr txBox="1">
            <a:spLocks noChangeArrowheads="1"/>
          </p:cNvSpPr>
          <p:nvPr/>
        </p:nvSpPr>
        <p:spPr bwMode="auto">
          <a:xfrm>
            <a:off x="4211638" y="3309938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Xóa màn hình, Rùa vẫn ở vị trí hiện tại</a:t>
            </a:r>
          </a:p>
        </p:txBody>
      </p:sp>
      <p:sp>
        <p:nvSpPr>
          <p:cNvPr id="15391" name="TextBox 15"/>
          <p:cNvSpPr txBox="1">
            <a:spLocks noChangeArrowheads="1"/>
          </p:cNvSpPr>
          <p:nvPr/>
        </p:nvSpPr>
        <p:spPr bwMode="auto">
          <a:xfrm>
            <a:off x="4211638" y="4386263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Rùa về vị trí xuất phát</a:t>
            </a:r>
          </a:p>
        </p:txBody>
      </p:sp>
      <p:sp>
        <p:nvSpPr>
          <p:cNvPr id="15392" name="TextBox 16"/>
          <p:cNvSpPr txBox="1">
            <a:spLocks noChangeArrowheads="1"/>
          </p:cNvSpPr>
          <p:nvPr/>
        </p:nvSpPr>
        <p:spPr bwMode="auto">
          <a:xfrm>
            <a:off x="4211638" y="4972050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sz="32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Rùa về vị trí xuất phát, xóa toàn bộ sân chơi.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50913" y="1071563"/>
            <a:ext cx="8229600" cy="584200"/>
          </a:xfrm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785938"/>
            <a:ext cx="8686800" cy="274320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B . HOẠT ĐỘNG THỰC HÀNH</a:t>
            </a:r>
          </a:p>
          <a:p>
            <a:pPr marL="914400" lvl="1" indent="-514350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:Vẽ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RT 90 FD 10 PU FD 10 PD FD 10  PU FD 10 PD FD 10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19577" r="69002" b="65761"/>
          <a:stretch>
            <a:fillRect/>
          </a:stretch>
        </p:blipFill>
        <p:spPr bwMode="auto">
          <a:xfrm>
            <a:off x="2041525" y="4572000"/>
            <a:ext cx="56213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2209800" y="5524500"/>
            <a:ext cx="838200" cy="4191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19652" r="68977" b="66046"/>
          <a:stretch>
            <a:fillRect/>
          </a:stretch>
        </p:blipFill>
        <p:spPr bwMode="auto">
          <a:xfrm>
            <a:off x="1828800" y="4416425"/>
            <a:ext cx="5599113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042988" y="981075"/>
            <a:ext cx="7473950" cy="584200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5086350" y="5581650"/>
            <a:ext cx="609600" cy="4191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2875" y="1785938"/>
            <a:ext cx="86868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B . HOẠT ĐỘNG THỰC HÀNH</a:t>
            </a:r>
          </a:p>
          <a:p>
            <a:pPr marL="914400" lvl="1" indent="-51435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:Vẽ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RT 90 FD 10 PU FD 10 PD FD 10  PU FD 10 PD FD 10</a:t>
            </a:r>
          </a:p>
          <a:p>
            <a:pPr marL="400050" lvl="1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latin typeface="+mn-lt"/>
              <a:cs typeface="+mn-cs"/>
            </a:endParaRPr>
          </a:p>
          <a:p>
            <a:pPr marL="400050" lvl="1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latin typeface="+mn-lt"/>
              <a:cs typeface="+mn-cs"/>
            </a:endParaRPr>
          </a:p>
          <a:p>
            <a:pPr marL="400050" lvl="1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/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LỆNH CỦA LOGO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371600"/>
            <a:ext cx="8496300" cy="2743200"/>
          </a:xfrm>
        </p:spPr>
        <p:txBody>
          <a:bodyPr>
            <a:normAutofit/>
          </a:bodyPr>
          <a:lstStyle/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. HOẠT ĐỘNG THỰC HÀNH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  <a:p>
            <a:pPr marL="400050" lvl="1" indent="0" fontAlgn="auto">
              <a:spcAft>
                <a:spcPts val="0"/>
              </a:spcAft>
              <a:buFont typeface="Verdana"/>
              <a:buNone/>
              <a:defRPr/>
            </a:pP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26248" r="60811" b="60904"/>
          <a:stretch>
            <a:fillRect/>
          </a:stretch>
        </p:blipFill>
        <p:spPr bwMode="auto">
          <a:xfrm>
            <a:off x="3995738" y="3573463"/>
            <a:ext cx="1866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6A6AB0-9820-453B-9323-D8D50BEE0767}"/>
  <p:tag name="GENSWF_ADVANCE_TIME" val="33.501"/>
  <p:tag name="TIMING" val="|0.001|1|0.5|0.5|1|22.5|0.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E9688D-C53E-4DE8-9B8A-6E9DBA859456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5CB80A2-2899-4E65-AE27-3F25FC715701}"/>
  <p:tag name="GENSWF_ADVANCE_TIME" val="34.001"/>
  <p:tag name="TIMING" val="|0.001|1|0.5|1|1|22.5|0.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F52B157-C23A-40FC-B96C-87C3E6818232}"/>
  <p:tag name="GENSWF_ADVANCE_TIME" val="5.501"/>
  <p:tag name="TIMING" val="|0.001|1|2|0.5|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F52B157-C23A-40FC-B96C-87C3E6818232}"/>
  <p:tag name="GENSWF_ADVANCE_TIME" val="5.501"/>
  <p:tag name="TIMING" val="|0.001|1|2|0.5|1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FE9688D-C53E-4DE8-9B8A-6E9DBA859456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A4F3FC-381D-481D-878D-98016661EB85}"/>
  <p:tag name="GENSWF_ADVANCE_TIME" val="29.501"/>
  <p:tag name="TIMING" val="|0.001|1|0.5|0.5|0.5|22.5|0.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DB6068-61F8-48AA-8D8F-53D81E31B937}"/>
  <p:tag name="GENSWF_ADVANCE_TIME" val="33.501"/>
  <p:tag name="TIMING" val="|0.001|1|0.5|0.5|1|22.5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20416FF-9860-4B68-9972-EED1B765426E}"/>
  <p:tag name="GENSWF_ADVANCE_TIME" val="34.001"/>
  <p:tag name="TIMING" val="|0.001|1|0.5|1|1|22.5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1E3D441-A5B7-476C-BB4F-D5208A462817}"/>
  <p:tag name="GENSWF_ADVANCE_TIME" val="34.001"/>
  <p:tag name="TIMING" val="|0.001|1|1|0.5|1|22.5|0.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828</TotalTime>
  <Words>796</Words>
  <Application>Microsoft Office PowerPoint</Application>
  <PresentationFormat>On-screen Show (4:3)</PresentationFormat>
  <Paragraphs>174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Gill Sans MT</vt:lpstr>
      <vt:lpstr>Arial</vt:lpstr>
      <vt:lpstr>Wingdings 2</vt:lpstr>
      <vt:lpstr>Verdana</vt:lpstr>
      <vt:lpstr>Calibri</vt:lpstr>
      <vt:lpstr>Times New Roman</vt:lpstr>
      <vt:lpstr>Wingdings</vt:lpstr>
      <vt:lpstr>Solstice</vt:lpstr>
      <vt:lpstr>Kiểm Tra Bài Cũ</vt:lpstr>
      <vt:lpstr>PowerPoint Presentation</vt:lpstr>
      <vt:lpstr>PowerPoint Presentation</vt:lpstr>
      <vt:lpstr>Giới thiệu bài mới  Bài 2: CÁC LỆNH CỦA LOGO (tiết 2)</vt:lpstr>
      <vt:lpstr>PowerPoint Presentation</vt:lpstr>
      <vt:lpstr>PowerPoint Presentation</vt:lpstr>
      <vt:lpstr>Bài 2: CÁC LỆNH CỦA LOGO (tiết 2)</vt:lpstr>
      <vt:lpstr>Bài 2: CÁC LỆNH CỦA LOGO (tiết 2)</vt:lpstr>
      <vt:lpstr>Bài 2: CÁC LỆNH CỦA LOGO (tiết 2)</vt:lpstr>
      <vt:lpstr>Bài 2: CÁC LỆNH CỦA LOGO (tiết 2)</vt:lpstr>
      <vt:lpstr>Bài 2: CÁC LỆNH CỦA LOGO (tiết 2)</vt:lpstr>
      <vt:lpstr>Bài 2: CÁC LỆNH CỦA LOGO (tiết 2)</vt:lpstr>
      <vt:lpstr>Bài 2: CÁC LỆNH CỦA LOGO (tiết 2)</vt:lpstr>
      <vt:lpstr>Bài 2: CÁC LỆNH CỦA LOGO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44</cp:revision>
  <dcterms:created xsi:type="dcterms:W3CDTF">2019-03-25T08:28:34Z</dcterms:created>
  <dcterms:modified xsi:type="dcterms:W3CDTF">2020-03-16T09:28:44Z</dcterms:modified>
</cp:coreProperties>
</file>